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905426d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905426d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905426d5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905426d5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905426d5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905426d5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905426d5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905426d5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905426d5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905426d5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905426d5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905426d5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05426d5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05426d5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05426d5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05426d5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905426d5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905426d5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905426d5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905426d5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05426d5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05426d5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905426d5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905426d5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05426d5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05426d5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905426d5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905426d5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905426d5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905426d5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905426d5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905426d5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905426d5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905426d5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05426d5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05426d5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905426d5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905426d5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905426d5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905426d5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905426d5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905426d5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905426d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905426d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905426d5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905426d5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905426d5c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905426d5c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905426d5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905426d5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905426d5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905426d5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905426d5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905426d5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905426d5c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905426d5c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905426d5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905426d5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905426d5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905426d5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905426d5c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905426d5c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05426d5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905426d5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905426d5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905426d5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905426d5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905426d5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905426d5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905426d5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905426d5c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905426d5c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905426d5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905426d5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905426d5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905426d5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905426d5c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905426d5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905426d5c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905426d5c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905426d5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905426d5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905426d5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905426d5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905426d5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905426d5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05426d5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05426d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905426d5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905426d5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905426d5c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905426d5c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905426d5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905426d5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905426d5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905426d5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905426d5c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905426d5c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905426d5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905426d5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905426d5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905426d5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905426d5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905426d5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905426d5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905426d5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905426d5c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905426d5c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05426d5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05426d5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905426d5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905426d5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905426d5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905426d5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05426d5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05426d5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PHD Finance Predict Alpha Signal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-Badreesh Shetty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50" y="1287050"/>
            <a:ext cx="7212850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75" y="1507950"/>
            <a:ext cx="8839199" cy="221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950"/>
            <a:ext cx="8839199" cy="348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950"/>
            <a:ext cx="8839199" cy="32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75" y="1181875"/>
            <a:ext cx="8083410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950"/>
            <a:ext cx="8839199" cy="346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950"/>
            <a:ext cx="8813315" cy="3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75" y="1202925"/>
            <a:ext cx="7704981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238" y="1223950"/>
            <a:ext cx="5241513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00" y="1213425"/>
            <a:ext cx="4010031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2650" y="531600"/>
            <a:ext cx="6071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What is</a:t>
            </a:r>
            <a:r>
              <a:rPr lang="en" sz="2400">
                <a:solidFill>
                  <a:srgbClr val="FFFFFF"/>
                </a:solidFill>
              </a:rPr>
              <a:t> Alpha Signal?</a:t>
            </a:r>
            <a:endParaRPr sz="2400"/>
          </a:p>
        </p:txBody>
      </p:sp>
      <p:sp>
        <p:nvSpPr>
          <p:cNvPr id="61" name="Google Shape;61;p14"/>
          <p:cNvSpPr txBox="1"/>
          <p:nvPr/>
        </p:nvSpPr>
        <p:spPr>
          <a:xfrm>
            <a:off x="832650" y="1432350"/>
            <a:ext cx="73359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1. Alpha factors are designed to extract signals from data to predict asset returns for a given investment universe over the trading horizon. A factor takes on a single value for each asset when evaluated, but may combine one or several input variables.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2. Alpha factors emit entry and exit signals that lead to buy or sell orders, and order execution results in portfolio holdings. The risk profiles of individual positions interact to create a specific portfolio risk profile. Portfolio management involves the optimization of position weights to achieve the desired portfolio risk and return a profile that aligns with the overall investment objectives.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638450" y="237025"/>
            <a:ext cx="8060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 (Tried but didn’t Execute)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875" y="1213425"/>
            <a:ext cx="4857937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663" y="1223950"/>
            <a:ext cx="6184281" cy="37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Kde plot of Stock Factors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Kde plot of Alpha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25" y="1343025"/>
            <a:ext cx="5691017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Count </a:t>
            </a:r>
            <a:r>
              <a:rPr lang="en" sz="1800">
                <a:solidFill>
                  <a:srgbClr val="FFFFFF"/>
                </a:solidFill>
              </a:rPr>
              <a:t>plot of Stock Factors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113" y="1422050"/>
            <a:ext cx="5689770" cy="341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Bar</a:t>
            </a:r>
            <a:r>
              <a:rPr lang="en" sz="1800">
                <a:solidFill>
                  <a:srgbClr val="FFFFFF"/>
                </a:solidFill>
              </a:rPr>
              <a:t> plot of Stock Tickers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750" y="1269400"/>
            <a:ext cx="7019354" cy="34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1304275" y="715250"/>
            <a:ext cx="605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Corr </a:t>
            </a:r>
            <a:r>
              <a:rPr lang="en" sz="1800">
                <a:solidFill>
                  <a:srgbClr val="FFFFFF"/>
                </a:solidFill>
              </a:rPr>
              <a:t>plot of Stock Factors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277875"/>
            <a:ext cx="4123130" cy="36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38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Factor </a:t>
            </a:r>
            <a:r>
              <a:rPr lang="en" sz="1800">
                <a:solidFill>
                  <a:srgbClr val="FFFFFF"/>
                </a:solidFill>
              </a:rPr>
              <a:t>plot by WeekNumbers with Alpha Signals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750" y="1422050"/>
            <a:ext cx="4528840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Kde plot of Stock Factors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613" y="1532375"/>
            <a:ext cx="4238433" cy="341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Kde plot of Stock Factors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100" y="1353550"/>
            <a:ext cx="4377443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Kde plot of Stock Factors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13" y="1563925"/>
            <a:ext cx="4226784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890875" y="521025"/>
            <a:ext cx="6071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Why</a:t>
            </a:r>
            <a:r>
              <a:rPr lang="en" sz="2400">
                <a:solidFill>
                  <a:srgbClr val="FFFFFF"/>
                </a:solidFill>
              </a:rPr>
              <a:t> Alpha Signal?</a:t>
            </a:r>
            <a:endParaRPr sz="2400"/>
          </a:p>
        </p:txBody>
      </p:sp>
      <p:sp>
        <p:nvSpPr>
          <p:cNvPr id="67" name="Google Shape;67;p15"/>
          <p:cNvSpPr txBox="1"/>
          <p:nvPr/>
        </p:nvSpPr>
        <p:spPr>
          <a:xfrm>
            <a:off x="890875" y="1306125"/>
            <a:ext cx="6071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1.To minimize the risks of false discoveries due to data mining and because finance has been subject to decades , investors prefer to rely on factors that align with theories about financial markets and investor behavior.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2.To validate the signal content of an alpha factor candidate, it is necessary to obtain a robust estimate of its predictive power in environments representative of the market regime during which the factor would be used in a strategy.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Tweet Punctuation % Bar Chart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75" y="1289875"/>
            <a:ext cx="6650264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Text Length of Tweets before Cleaning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25" y="1422050"/>
            <a:ext cx="7377389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/>
        </p:nvSpPr>
        <p:spPr>
          <a:xfrm>
            <a:off x="1038163" y="2160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2" name="Google Shape;252;p44"/>
          <p:cNvSpPr txBox="1"/>
          <p:nvPr/>
        </p:nvSpPr>
        <p:spPr>
          <a:xfrm>
            <a:off x="1304275" y="715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Tweet Counts by Stock Ticker(Company)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900" y="1322000"/>
            <a:ext cx="6135115" cy="3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0" y="1171250"/>
            <a:ext cx="5757460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25" y="1129100"/>
            <a:ext cx="6024944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413" y="1071550"/>
            <a:ext cx="6713175" cy="3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725" y="1276550"/>
            <a:ext cx="7290652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488" y="1071550"/>
            <a:ext cx="7000622" cy="3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88" y="1223950"/>
            <a:ext cx="6595622" cy="3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0" y="1024100"/>
            <a:ext cx="6111156" cy="3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890875" y="521025"/>
            <a:ext cx="6071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Attributes</a:t>
            </a:r>
            <a:endParaRPr sz="2400"/>
          </a:p>
        </p:txBody>
      </p:sp>
      <p:sp>
        <p:nvSpPr>
          <p:cNvPr id="73" name="Google Shape;73;p16"/>
          <p:cNvSpPr txBox="1"/>
          <p:nvPr/>
        </p:nvSpPr>
        <p:spPr>
          <a:xfrm>
            <a:off x="890875" y="1306125"/>
            <a:ext cx="67245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1. Stock Ticker: The identifier through which the company is listed in the stock exchange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2. SF1 - SF7: 7 anonymized Stock Factors that can be used to predict.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3. Date: The date at which the factors are generated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4. Alpha: The alpha signal generated by using a high performing algorithmic trading strategy. (range: 1 - 4)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Json_Df Attribute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1. Sentiment Score: Sentiment score on the Tweets of the Stock Tickers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750" y="1160850"/>
            <a:ext cx="6173104" cy="3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25" y="1181875"/>
            <a:ext cx="5949161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88" y="1150300"/>
            <a:ext cx="6381626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(2)Visualization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9" name="Google Shape;3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75" y="1071550"/>
            <a:ext cx="6170669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(3)Simple Model of Stock Factors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1174875" y="10100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(1)Logistic Regression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325" y="1860225"/>
            <a:ext cx="3948716" cy="3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5" y="1860225"/>
            <a:ext cx="3788995" cy="31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(3)Simple Model of Stock Factors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1174875" y="10100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(2)SVM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00" y="1718350"/>
            <a:ext cx="3799127" cy="3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852" y="1718350"/>
            <a:ext cx="3438347" cy="31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(3)Simple Model of Stock Factors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1174875" y="10100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(3)Random Forest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42" name="Google Shape;3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0" y="1870750"/>
            <a:ext cx="3509148" cy="3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173" y="1870750"/>
            <a:ext cx="3503999" cy="31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(4)Sentiment Analysis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9" name="Google Shape;349;p59"/>
          <p:cNvSpPr txBox="1"/>
          <p:nvPr/>
        </p:nvSpPr>
        <p:spPr>
          <a:xfrm>
            <a:off x="1174875" y="10100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TF-IDF Vectorizer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363" y="1718350"/>
            <a:ext cx="64103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(4)Sentiment Analysis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1174875" y="10100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(1)SVM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57" name="Google Shape;3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0" y="1776100"/>
            <a:ext cx="3571980" cy="3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830" y="1776100"/>
            <a:ext cx="3586609" cy="31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(4)Sentiment Analysis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4" name="Google Shape;364;p61"/>
          <p:cNvSpPr txBox="1"/>
          <p:nvPr/>
        </p:nvSpPr>
        <p:spPr>
          <a:xfrm>
            <a:off x="1174875" y="10100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(2)Random Forest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1718350"/>
            <a:ext cx="3526046" cy="3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421" y="2002350"/>
            <a:ext cx="3316280" cy="298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816425" y="373475"/>
            <a:ext cx="7472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50" y="1625350"/>
            <a:ext cx="8062475" cy="18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950"/>
            <a:ext cx="8839203" cy="344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125" y="1071550"/>
            <a:ext cx="6481341" cy="376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84" name="Google Shape;3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325" y="1150325"/>
            <a:ext cx="4059296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/>
        </p:nvSpPr>
        <p:spPr>
          <a:xfrm>
            <a:off x="1069775" y="194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950"/>
            <a:ext cx="4080075" cy="3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850" y="1223950"/>
            <a:ext cx="4239577" cy="37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5"/>
          <p:cNvSpPr txBox="1"/>
          <p:nvPr/>
        </p:nvSpPr>
        <p:spPr>
          <a:xfrm>
            <a:off x="1164325" y="662225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(1)Random Forest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/>
        </p:nvSpPr>
        <p:spPr>
          <a:xfrm>
            <a:off x="1069775" y="194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98" name="Google Shape;398;p66"/>
          <p:cNvSpPr txBox="1"/>
          <p:nvPr/>
        </p:nvSpPr>
        <p:spPr>
          <a:xfrm>
            <a:off x="1164325" y="662225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(1)Randomized SearchCV Random Forest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75" y="1269975"/>
            <a:ext cx="36957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/>
        </p:nvSpPr>
        <p:spPr>
          <a:xfrm>
            <a:off x="1069775" y="194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05" name="Google Shape;405;p67"/>
          <p:cNvSpPr txBox="1"/>
          <p:nvPr/>
        </p:nvSpPr>
        <p:spPr>
          <a:xfrm>
            <a:off x="1164325" y="662225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(2)Randomized SearchCV Random Forest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2925"/>
            <a:ext cx="3937467" cy="34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42" y="1522925"/>
            <a:ext cx="3778338" cy="34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 txBox="1"/>
          <p:nvPr/>
        </p:nvSpPr>
        <p:spPr>
          <a:xfrm>
            <a:off x="1069775" y="194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3" name="Google Shape;413;p68"/>
          <p:cNvSpPr txBox="1"/>
          <p:nvPr/>
        </p:nvSpPr>
        <p:spPr>
          <a:xfrm>
            <a:off x="1164325" y="662225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(2)Randomized SearchCV Random Forest Feature Importance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14" name="Google Shape;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300" y="1501900"/>
            <a:ext cx="3983629" cy="34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/>
        </p:nvSpPr>
        <p:spPr>
          <a:xfrm>
            <a:off x="1069775" y="194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(5)Alpha Sentiment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0" name="Google Shape;420;p69"/>
          <p:cNvSpPr txBox="1"/>
          <p:nvPr/>
        </p:nvSpPr>
        <p:spPr>
          <a:xfrm>
            <a:off x="1164325" y="662225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(3)DL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21" name="Google Shape;4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2925"/>
            <a:ext cx="8839201" cy="332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/>
          <p:nvPr/>
        </p:nvSpPr>
        <p:spPr>
          <a:xfrm>
            <a:off x="1069775" y="194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(6)</a:t>
            </a:r>
            <a:r>
              <a:rPr lang="en" sz="2400">
                <a:solidFill>
                  <a:srgbClr val="FFFFFF"/>
                </a:solidFill>
              </a:rPr>
              <a:t>Comparative</a:t>
            </a:r>
            <a:r>
              <a:rPr lang="en" sz="2400">
                <a:solidFill>
                  <a:srgbClr val="FFFFFF"/>
                </a:solidFill>
              </a:rPr>
              <a:t> Study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7" name="Google Shape;427;p70"/>
          <p:cNvSpPr txBox="1"/>
          <p:nvPr/>
        </p:nvSpPr>
        <p:spPr>
          <a:xfrm>
            <a:off x="880350" y="946800"/>
            <a:ext cx="7383300" cy="3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(1)Simple Stock Factor model gave F1-score of 0.56.The Low Score because of Extra Features added which debased the score.Without would have yielded a score of around 0.65.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2)Adding Sentiment Score does increase the prediction alpha signal by +0.2 to +0.7.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3)Adding Sectors and Industries could have improved or debased the model.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/>
        </p:nvSpPr>
        <p:spPr>
          <a:xfrm>
            <a:off x="880350" y="221760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Fin</a:t>
            </a:r>
            <a:endParaRPr sz="3000">
              <a:solidFill>
                <a:srgbClr val="FFFFFF"/>
              </a:solidFill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475" y="1324500"/>
            <a:ext cx="4293955" cy="3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38" y="1781425"/>
            <a:ext cx="713422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88" y="1581575"/>
            <a:ext cx="75152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038150" y="363250"/>
            <a:ext cx="7383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(1)Cleaning_Preprocessing_Feature Engineering of Stock Factors and Tweets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13" y="1202925"/>
            <a:ext cx="6881764" cy="3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